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72" r:id="rId14"/>
    <p:sldId id="273" r:id="rId15"/>
    <p:sldId id="274" r:id="rId16"/>
    <p:sldId id="275" r:id="rId17"/>
    <p:sldId id="276" r:id="rId18"/>
    <p:sldId id="268" r:id="rId19"/>
    <p:sldId id="269" r:id="rId20"/>
    <p:sldId id="270" r:id="rId21"/>
    <p:sldId id="271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53A7BBE-6C8E-479D-A7E8-A3946EBDBB65}">
          <p14:sldIdLst>
            <p14:sldId id="256"/>
            <p14:sldId id="257"/>
            <p14:sldId id="258"/>
            <p14:sldId id="259"/>
            <p14:sldId id="263"/>
            <p14:sldId id="260"/>
            <p14:sldId id="261"/>
            <p14:sldId id="262"/>
            <p14:sldId id="264"/>
            <p14:sldId id="265"/>
            <p14:sldId id="266"/>
            <p14:sldId id="267"/>
            <p14:sldId id="272"/>
            <p14:sldId id="273"/>
            <p14:sldId id="274"/>
            <p14:sldId id="275"/>
            <p14:sldId id="276"/>
            <p14:sldId id="268"/>
            <p14:sldId id="269"/>
            <p14:sldId id="270"/>
            <p14:sldId id="271"/>
            <p14:sldId id="277"/>
            <p14:sldId id="278"/>
            <p14:sldId id="27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24BF1-AB55-4E96-ABAC-E783051027B3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825036C9-070F-4BB1-A247-B0AF47C546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158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24BF1-AB55-4E96-ABAC-E783051027B3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36C9-070F-4BB1-A247-B0AF47C546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448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24BF1-AB55-4E96-ABAC-E783051027B3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36C9-070F-4BB1-A247-B0AF47C546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916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24BF1-AB55-4E96-ABAC-E783051027B3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36C9-070F-4BB1-A247-B0AF47C546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214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95224BF1-AB55-4E96-ABAC-E783051027B3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825036C9-070F-4BB1-A247-B0AF47C546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80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24BF1-AB55-4E96-ABAC-E783051027B3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36C9-070F-4BB1-A247-B0AF47C546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35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24BF1-AB55-4E96-ABAC-E783051027B3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36C9-070F-4BB1-A247-B0AF47C546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59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24BF1-AB55-4E96-ABAC-E783051027B3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36C9-070F-4BB1-A247-B0AF47C546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341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24BF1-AB55-4E96-ABAC-E783051027B3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36C9-070F-4BB1-A247-B0AF47C546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3177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24BF1-AB55-4E96-ABAC-E783051027B3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36C9-070F-4BB1-A247-B0AF47C546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322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24BF1-AB55-4E96-ABAC-E783051027B3}" type="datetimeFigureOut">
              <a:rPr lang="ru-RU" smtClean="0"/>
              <a:t>15.11.2018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36C9-070F-4BB1-A247-B0AF47C546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364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95224BF1-AB55-4E96-ABAC-E783051027B3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825036C9-070F-4BB1-A247-B0AF47C546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639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27173C9-8120-40CF-8423-89771AF30C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Практикум по грамматике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7247DFA-964C-4F0D-BD36-3828FBDE9A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07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5AA801F-1B46-46D5-B440-940B3BC73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92" y="2355635"/>
            <a:ext cx="12013808" cy="1636776"/>
          </a:xfrm>
        </p:spPr>
        <p:txBody>
          <a:bodyPr>
            <a:normAutofit fontScale="90000"/>
          </a:bodyPr>
          <a:lstStyle/>
          <a:p>
            <a:r>
              <a:rPr lang="ru-RU" dirty="0"/>
              <a:t>Очень часто в </a:t>
            </a:r>
            <a:r>
              <a:rPr lang="ru-RU" dirty="0" smtClean="0"/>
              <a:t>заданиях ЕГЭ встречаются </a:t>
            </a:r>
            <a:r>
              <a:rPr lang="ru-RU" dirty="0"/>
              <a:t>примеры, в которых допущены ошибки в образовании степеней сравнения прилагательных. Чтобы научиться их видеть, необходимо помнить следующее:</a:t>
            </a:r>
            <a:r>
              <a:rPr lang="ru-RU" b="1" dirty="0"/>
              <a:t> НЕЛЬЗЯ </a:t>
            </a:r>
            <a:r>
              <a:rPr lang="ru-RU" dirty="0"/>
              <a:t>смешивать простую и составную формы степеней сравнения.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3A17CDD-A8F9-4934-ACDF-BC8F0B2F2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7596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9749295-D111-4260-9BAD-FB823E4F0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Трудные случаи образования форм глаголов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4F39F5A4-F300-4B91-B8F3-47BE5F516B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6922684"/>
              </p:ext>
            </p:extLst>
          </p:nvPr>
        </p:nvGraphicFramePr>
        <p:xfrm>
          <a:off x="-98474" y="2093976"/>
          <a:ext cx="12290475" cy="37300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6397">
                  <a:extLst>
                    <a:ext uri="{9D8B030D-6E8A-4147-A177-3AD203B41FA5}">
                      <a16:colId xmlns:a16="http://schemas.microsoft.com/office/drawing/2014/main" xmlns="" val="1623927692"/>
                    </a:ext>
                  </a:extLst>
                </a:gridCol>
                <a:gridCol w="4096397">
                  <a:extLst>
                    <a:ext uri="{9D8B030D-6E8A-4147-A177-3AD203B41FA5}">
                      <a16:colId xmlns:a16="http://schemas.microsoft.com/office/drawing/2014/main" xmlns="" val="3847302770"/>
                    </a:ext>
                  </a:extLst>
                </a:gridCol>
                <a:gridCol w="4097681">
                  <a:extLst>
                    <a:ext uri="{9D8B030D-6E8A-4147-A177-3AD203B41FA5}">
                      <a16:colId xmlns:a16="http://schemas.microsoft.com/office/drawing/2014/main" xmlns="" val="502722774"/>
                    </a:ext>
                  </a:extLst>
                </a:gridCol>
              </a:tblGrid>
              <a:tr h="532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Инфинитив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Ед.ч.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Мн.ч.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02711947"/>
                  </a:ext>
                </a:extLst>
              </a:tr>
              <a:tr h="532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глядеть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гляди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глядите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38187737"/>
                  </a:ext>
                </a:extLst>
              </a:tr>
              <a:tr h="532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ехать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поезжай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поезжайте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21398993"/>
                  </a:ext>
                </a:extLst>
              </a:tr>
              <a:tr h="532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лазать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лазай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лазайте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5877302"/>
                  </a:ext>
                </a:extLst>
              </a:tr>
              <a:tr h="532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лезть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полезай, лезь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полезайте, лезьте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50116603"/>
                  </a:ext>
                </a:extLst>
              </a:tr>
              <a:tr h="532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лечь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ляг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лягте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19426694"/>
                  </a:ext>
                </a:extLst>
              </a:tr>
              <a:tr h="532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трогать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трогай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трогайте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56513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8993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80E75E5-E568-4F64-A063-33B47571A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26ADED2-0EE9-4F4A-B2DD-E38328CB3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625" y="1772529"/>
            <a:ext cx="11296357" cy="4600839"/>
          </a:xfrm>
        </p:spPr>
        <p:txBody>
          <a:bodyPr>
            <a:normAutofit/>
          </a:bodyPr>
          <a:lstStyle/>
          <a:p>
            <a:r>
              <a:rPr lang="ru-RU" sz="3600" dirty="0"/>
              <a:t>В форме множественного числа повелительного наклонения возвратных глаголов употребляется постфикс – </a:t>
            </a:r>
            <a:r>
              <a:rPr lang="ru-RU" sz="3600" dirty="0" err="1"/>
              <a:t>сь</a:t>
            </a:r>
            <a:r>
              <a:rPr lang="ru-RU" sz="3600" dirty="0"/>
              <a:t>: </a:t>
            </a:r>
            <a:r>
              <a:rPr lang="ru-RU" sz="3600" i="1" dirty="0"/>
              <a:t>умываться – умывайся, умывайтесь.</a:t>
            </a:r>
            <a:r>
              <a:rPr lang="ru-RU" sz="3600" dirty="0"/>
              <a:t> </a:t>
            </a:r>
          </a:p>
          <a:p>
            <a:r>
              <a:rPr lang="ru-RU" sz="3600" dirty="0"/>
              <a:t>Глагол </a:t>
            </a:r>
            <a:r>
              <a:rPr lang="ru-RU" sz="3600" i="1" dirty="0"/>
              <a:t>класть</a:t>
            </a:r>
            <a:r>
              <a:rPr lang="ru-RU" sz="3600" dirty="0"/>
              <a:t> (всегда без приставки)</a:t>
            </a:r>
          </a:p>
          <a:p>
            <a:r>
              <a:rPr lang="ru-RU" sz="3600" dirty="0"/>
              <a:t>Глаголы </a:t>
            </a:r>
            <a:r>
              <a:rPr lang="ru-RU" sz="3600" i="1" dirty="0"/>
              <a:t>положить, выложить, уложить, сложить</a:t>
            </a:r>
            <a:r>
              <a:rPr lang="ru-RU" sz="3600" dirty="0"/>
              <a:t> (всегда с приставкой)</a:t>
            </a:r>
          </a:p>
          <a:p>
            <a:r>
              <a:rPr lang="ru-RU" sz="3600" dirty="0"/>
              <a:t>У глаголов  </a:t>
            </a:r>
            <a:r>
              <a:rPr lang="ru-RU" sz="3600" i="1" dirty="0"/>
              <a:t>победить, убедить, очутиться, чудить, подтвердить, пылесосить</a:t>
            </a:r>
            <a:r>
              <a:rPr lang="ru-RU" sz="3600" dirty="0"/>
              <a:t>  нет формы 1л. </a:t>
            </a:r>
            <a:r>
              <a:rPr lang="ru-RU" sz="3600" dirty="0" err="1"/>
              <a:t>ед.ч</a:t>
            </a:r>
            <a:r>
              <a:rPr lang="ru-RU" sz="3600" dirty="0"/>
              <a:t>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570766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F6C4CE5-2AEE-47FF-9C37-D4BC18B6A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D091A20-B3B8-4E33-B0AC-5E93FA19B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 Укажите пример с ошибкой в образовании формы слова:</a:t>
            </a:r>
          </a:p>
          <a:p>
            <a:r>
              <a:rPr lang="ru-RU" sz="3200" dirty="0"/>
              <a:t>1) мокла под дождём</a:t>
            </a:r>
          </a:p>
          <a:p>
            <a:r>
              <a:rPr lang="ru-RU" sz="3200" dirty="0"/>
              <a:t>2) косвенных </a:t>
            </a:r>
            <a:r>
              <a:rPr lang="ru-RU" sz="3200" dirty="0" err="1"/>
              <a:t>падежов</a:t>
            </a:r>
            <a:endParaRPr lang="ru-RU" sz="3200" dirty="0"/>
          </a:p>
          <a:p>
            <a:r>
              <a:rPr lang="ru-RU" sz="3200" dirty="0"/>
              <a:t>З) чудеснейшим образом</a:t>
            </a:r>
          </a:p>
          <a:p>
            <a:r>
              <a:rPr lang="ru-RU" sz="3200" dirty="0"/>
              <a:t>4) здоровые дёсны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2551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28A167-9221-4A37-8FB5-2C12DAAF4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DF3BAC4-6DDF-4D74-A9F6-97208D7CC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Укажите ошибку в образовании формы слова:</a:t>
            </a:r>
          </a:p>
          <a:p>
            <a:r>
              <a:rPr lang="ru-RU" sz="3200" dirty="0"/>
              <a:t>  1) лягте на пол</a:t>
            </a:r>
          </a:p>
          <a:p>
            <a:r>
              <a:rPr lang="ru-RU" sz="3200" dirty="0"/>
              <a:t>  2) самый красивейший</a:t>
            </a:r>
          </a:p>
          <a:p>
            <a:r>
              <a:rPr lang="ru-RU" sz="3200" dirty="0"/>
              <a:t>  3) пара носков</a:t>
            </a:r>
          </a:p>
          <a:p>
            <a:r>
              <a:rPr lang="ru-RU" sz="3200" dirty="0"/>
              <a:t>  4) пятисот лет        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63208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CCCEBDB-105E-466C-8FF5-2A8BFF4B2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8BC65B1-65F5-4206-AB53-F2C96EFAA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Укажите пример с ошибкой в образовании формы слова:</a:t>
            </a:r>
          </a:p>
          <a:p>
            <a:r>
              <a:rPr lang="ru-RU" sz="3200" dirty="0"/>
              <a:t>1) больше </a:t>
            </a:r>
            <a:r>
              <a:rPr lang="ru-RU" sz="3200" dirty="0" err="1"/>
              <a:t>шестиста</a:t>
            </a:r>
            <a:r>
              <a:rPr lang="ru-RU" sz="3200" dirty="0"/>
              <a:t> рублей</a:t>
            </a:r>
          </a:p>
          <a:p>
            <a:r>
              <a:rPr lang="ru-RU" sz="3200" dirty="0"/>
              <a:t>2)  нет мест</a:t>
            </a:r>
          </a:p>
          <a:p>
            <a:r>
              <a:rPr lang="ru-RU" sz="3200" dirty="0"/>
              <a:t>3) проиграв вступление</a:t>
            </a:r>
          </a:p>
          <a:p>
            <a:r>
              <a:rPr lang="ru-RU" sz="3200" dirty="0"/>
              <a:t>4) в двухстах метрах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60736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38E27F8-1F3B-41A9-8417-C3FD0B210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B1577FA-5629-4D0F-AC7D-D573ED4E6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Укажите ошибку в образовании формы слова:</a:t>
            </a:r>
          </a:p>
          <a:p>
            <a:r>
              <a:rPr lang="ru-RU" sz="3600" dirty="0"/>
              <a:t>1) несколько ножниц</a:t>
            </a:r>
          </a:p>
          <a:p>
            <a:r>
              <a:rPr lang="ru-RU" sz="3600" dirty="0"/>
              <a:t>2)  умелые повара</a:t>
            </a:r>
          </a:p>
          <a:p>
            <a:r>
              <a:rPr lang="ru-RU" sz="3600" dirty="0"/>
              <a:t>3) двое подружек</a:t>
            </a:r>
          </a:p>
          <a:p>
            <a:r>
              <a:rPr lang="ru-RU" sz="3600" dirty="0"/>
              <a:t>4) в полутора часах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273986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F170263-308B-46F0-BEED-7E194FA39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07C0123-77BD-45FE-B373-B58CAB682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Укажите ошибку в образовании формы слова:</a:t>
            </a:r>
          </a:p>
          <a:p>
            <a:r>
              <a:rPr lang="ru-RU" sz="3200" dirty="0"/>
              <a:t>1) несколько грамм</a:t>
            </a:r>
          </a:p>
          <a:p>
            <a:r>
              <a:rPr lang="ru-RU" sz="3200" dirty="0"/>
              <a:t>2)  выправь текст</a:t>
            </a:r>
          </a:p>
          <a:p>
            <a:r>
              <a:rPr lang="ru-RU" sz="3200" dirty="0"/>
              <a:t>3) двадцать три юноши</a:t>
            </a:r>
          </a:p>
          <a:p>
            <a:r>
              <a:rPr lang="ru-RU" sz="3200" dirty="0"/>
              <a:t>4) старые профессора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515633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413EF1-5A01-4629-92AB-29C571CB8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294426A-07B9-4576-8785-62AE1B727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/>
              <a:t>Синтаксические нормы – это нормы построения синтаксических конструкций – словосочетаний и предложений.</a:t>
            </a:r>
          </a:p>
        </p:txBody>
      </p:sp>
    </p:spTree>
    <p:extLst>
      <p:ext uri="{BB962C8B-B14F-4D97-AF65-F5344CB8AC3E}">
        <p14:creationId xmlns:p14="http://schemas.microsoft.com/office/powerpoint/2010/main" val="4190168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27EAAB3-623C-44A2-A2C5-F412AD343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3F460B3-6DF7-4A2A-9D08-16C641271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63" y="1645920"/>
            <a:ext cx="11507372" cy="4526280"/>
          </a:xfrm>
        </p:spPr>
        <p:txBody>
          <a:bodyPr>
            <a:normAutofit lnSpcReduction="10000"/>
          </a:bodyPr>
          <a:lstStyle/>
          <a:p>
            <a:r>
              <a:rPr lang="ru-RU" sz="4000" dirty="0"/>
              <a:t>Выбирая правильное продолжение предложения,  начинающегося с деепричастного оборота, следует учитывать, что действие, о котором идет речь в обороте, является добавочным по отношению к основному действию, речь о котором идет в сказуемом. Следовательно, </a:t>
            </a:r>
            <a:r>
              <a:rPr lang="ru-RU" sz="4000" b="1" dirty="0"/>
              <a:t>как основное, так и добавочное действие должно выполняться одним и тем же лицом.</a:t>
            </a:r>
          </a:p>
        </p:txBody>
      </p:sp>
    </p:spTree>
    <p:extLst>
      <p:ext uri="{BB962C8B-B14F-4D97-AF65-F5344CB8AC3E}">
        <p14:creationId xmlns:p14="http://schemas.microsoft.com/office/powerpoint/2010/main" val="377814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3E8E0BD-B120-4647-ACC6-65F8068EC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708" y="0"/>
            <a:ext cx="10058400" cy="1609344"/>
          </a:xfrm>
        </p:spPr>
        <p:txBody>
          <a:bodyPr/>
          <a:lstStyle/>
          <a:p>
            <a:r>
              <a:rPr lang="ru-RU" dirty="0"/>
              <a:t>Образование форм слова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A25E713-32E8-4011-8354-AB997CBE9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08" y="1392702"/>
            <a:ext cx="11507372" cy="4779498"/>
          </a:xfrm>
        </p:spPr>
        <p:txBody>
          <a:bodyPr>
            <a:noAutofit/>
          </a:bodyPr>
          <a:lstStyle/>
          <a:p>
            <a:r>
              <a:rPr lang="ru-RU" sz="3600" dirty="0"/>
              <a:t>Склоняемые существительные среднего рода, начальная форма которых оканчивается на – </a:t>
            </a:r>
            <a:r>
              <a:rPr lang="ru-RU" sz="3600" i="1" dirty="0"/>
              <a:t>ко</a:t>
            </a:r>
            <a:r>
              <a:rPr lang="ru-RU" sz="3600" dirty="0"/>
              <a:t>, имеют безударную флексию множественного числа именительного падежа – </a:t>
            </a:r>
            <a:r>
              <a:rPr lang="ru-RU" sz="3600" i="1" dirty="0"/>
              <a:t>и </a:t>
            </a:r>
            <a:r>
              <a:rPr lang="ru-RU" sz="3600" dirty="0"/>
              <a:t>(</a:t>
            </a:r>
            <a:r>
              <a:rPr lang="ru-RU" sz="3600" i="1" dirty="0"/>
              <a:t>личики, перышки, яблоки, брюхи). </a:t>
            </a:r>
            <a:r>
              <a:rPr lang="ru-RU" sz="3600" dirty="0"/>
              <a:t>Исключения составляют существительные с ударными  окончаниями множественного числа: </a:t>
            </a:r>
            <a:r>
              <a:rPr lang="ru-RU" sz="3600" i="1" dirty="0"/>
              <a:t>войска </a:t>
            </a:r>
            <a:r>
              <a:rPr lang="ru-RU" sz="3600" dirty="0"/>
              <a:t>и</a:t>
            </a:r>
            <a:r>
              <a:rPr lang="ru-RU" sz="3600" i="1" dirty="0"/>
              <a:t> облака.</a:t>
            </a:r>
          </a:p>
          <a:p>
            <a:r>
              <a:rPr lang="ru-RU" sz="3600" dirty="0"/>
              <a:t>Остальные существительные среднего рода в форме множественного числа принимают окончание </a:t>
            </a:r>
            <a:r>
              <a:rPr lang="ru-RU" sz="3600" i="1" dirty="0"/>
              <a:t>–а (- я): поля, моря, окна.</a:t>
            </a:r>
            <a:endParaRPr lang="ru-RU" sz="3600" dirty="0"/>
          </a:p>
          <a:p>
            <a:endParaRPr lang="ru-RU" sz="36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576349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B8470C1-AF73-48F7-A7A3-6C24BCF18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682CF26-5659-4C9A-9199-B20AC4ACD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852" y="196948"/>
            <a:ext cx="10931300" cy="5468815"/>
          </a:xfrm>
        </p:spPr>
        <p:txBody>
          <a:bodyPr>
            <a:noAutofit/>
          </a:bodyPr>
          <a:lstStyle/>
          <a:p>
            <a:r>
              <a:rPr lang="ru-RU" sz="3200" dirty="0"/>
              <a:t>Деепричастный оборот</a:t>
            </a:r>
            <a:r>
              <a:rPr lang="ru-RU" sz="3200" b="1" dirty="0"/>
              <a:t> не употребляется:</a:t>
            </a:r>
            <a:endParaRPr lang="ru-RU" sz="3200" dirty="0"/>
          </a:p>
          <a:p>
            <a:r>
              <a:rPr lang="ru-RU" sz="3200" dirty="0"/>
              <a:t>1) если действие, выраженное сказуемым, и действие, выраженное деепричастием, относятся к разным лицам (предметам): </a:t>
            </a:r>
            <a:r>
              <a:rPr lang="ru-RU" sz="3200" i="1" dirty="0"/>
              <a:t>Подъезжая к городу, начался сильный ветер </a:t>
            </a:r>
            <a:r>
              <a:rPr lang="ru-RU" sz="3200" dirty="0"/>
              <a:t>(правильно: </a:t>
            </a:r>
            <a:r>
              <a:rPr lang="ru-RU" sz="3200" i="1" dirty="0"/>
              <a:t>Когда мы подъезжали к городу… </a:t>
            </a:r>
            <a:r>
              <a:rPr lang="ru-RU" sz="3200" dirty="0" err="1"/>
              <a:t>или</a:t>
            </a:r>
            <a:r>
              <a:rPr lang="ru-RU" sz="3200" i="1" dirty="0" err="1"/>
              <a:t>Подъезжая</a:t>
            </a:r>
            <a:r>
              <a:rPr lang="ru-RU" sz="3200" i="1" dirty="0"/>
              <a:t> к городу, мы почувствовали, что…</a:t>
            </a:r>
            <a:r>
              <a:rPr lang="ru-RU" sz="3200" dirty="0"/>
              <a:t>)</a:t>
            </a:r>
            <a:r>
              <a:rPr lang="ru-RU" sz="3200" i="1" dirty="0"/>
              <a:t>;</a:t>
            </a:r>
            <a:endParaRPr lang="ru-RU" sz="3200" dirty="0"/>
          </a:p>
          <a:p>
            <a:r>
              <a:rPr lang="ru-RU" sz="3200" dirty="0"/>
              <a:t>2) если в безличном предложении нет инфинитива: </a:t>
            </a:r>
            <a:r>
              <a:rPr lang="ru-RU" sz="3200" i="1" dirty="0"/>
              <a:t>Приехав в Москву, ему стало грустно</a:t>
            </a:r>
            <a:r>
              <a:rPr lang="ru-RU" sz="3200" dirty="0"/>
              <a:t> (правильно: </a:t>
            </a:r>
            <a:r>
              <a:rPr lang="ru-RU" sz="3200" i="1" dirty="0"/>
              <a:t>Когда он приехал в Москву… </a:t>
            </a:r>
            <a:r>
              <a:rPr lang="ru-RU" sz="3200" dirty="0"/>
              <a:t>или </a:t>
            </a:r>
            <a:r>
              <a:rPr lang="ru-RU" sz="3200" i="1" dirty="0"/>
              <a:t>Приехав в Москву, он загрустил</a:t>
            </a:r>
            <a:r>
              <a:rPr lang="ru-RU" sz="3200" dirty="0"/>
              <a:t>);</a:t>
            </a:r>
          </a:p>
          <a:p>
            <a:r>
              <a:rPr lang="ru-RU" sz="3200" dirty="0"/>
              <a:t>3) в пассивной конструкции: </a:t>
            </a:r>
            <a:r>
              <a:rPr lang="ru-RU" sz="3200" i="1" dirty="0"/>
              <a:t>Уходя домой, оборудование проверяется рабочими </a:t>
            </a:r>
            <a:r>
              <a:rPr lang="ru-RU" sz="3200" dirty="0"/>
              <a:t>(правильно: </a:t>
            </a:r>
            <a:r>
              <a:rPr lang="ru-RU" sz="3200" i="1" dirty="0"/>
              <a:t>Уходя домой, рабочие проверяют оборудование</a:t>
            </a:r>
            <a:r>
              <a:rPr lang="ru-RU" sz="3200" dirty="0"/>
              <a:t>).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842507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9B728FA-8F8F-41C0-8BB0-D3B1CC538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72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09FC60A-F518-4F07-97AB-93660E312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92" y="484632"/>
            <a:ext cx="10776556" cy="5687568"/>
          </a:xfrm>
        </p:spPr>
        <p:txBody>
          <a:bodyPr>
            <a:normAutofit lnSpcReduction="10000"/>
          </a:bodyPr>
          <a:lstStyle/>
          <a:p>
            <a:r>
              <a:rPr lang="ru-RU" sz="3200" dirty="0"/>
              <a:t>Подлежащее выполняет основное действие (сказуемое) и дополнительное (деепричастие).</a:t>
            </a:r>
          </a:p>
          <a:p>
            <a:r>
              <a:rPr lang="ru-RU" sz="3200" dirty="0"/>
              <a:t>Деепричастие и сказуемое относится к одному и тому же подлежащему.</a:t>
            </a:r>
          </a:p>
          <a:p>
            <a:r>
              <a:rPr lang="ru-RU" sz="3200" b="1" dirty="0"/>
              <a:t>Если нет подлежащего, то  сказуемое (глагол) может:</a:t>
            </a:r>
            <a:endParaRPr lang="ru-RU" sz="3200" dirty="0"/>
          </a:p>
          <a:p>
            <a:r>
              <a:rPr lang="ru-RU" sz="3200" dirty="0"/>
              <a:t>стоять  в форме повелительного наклонения;</a:t>
            </a:r>
          </a:p>
          <a:p>
            <a:r>
              <a:rPr lang="ru-RU" sz="3200" dirty="0"/>
              <a:t>стоять в форме 1 – </a:t>
            </a:r>
            <a:r>
              <a:rPr lang="ru-RU" sz="3200" dirty="0" err="1"/>
              <a:t>го</a:t>
            </a:r>
            <a:r>
              <a:rPr lang="ru-RU" sz="3200" dirty="0"/>
              <a:t> и 2 – </a:t>
            </a:r>
            <a:r>
              <a:rPr lang="ru-RU" sz="3200" dirty="0" err="1"/>
              <a:t>го</a:t>
            </a:r>
            <a:r>
              <a:rPr lang="ru-RU" sz="3200" dirty="0"/>
              <a:t> лица изъявительного наклонения (к глаголу можно подставить </a:t>
            </a:r>
            <a:r>
              <a:rPr lang="ru-RU" sz="3200" dirty="0" err="1"/>
              <a:t>местоимения</a:t>
            </a:r>
            <a:r>
              <a:rPr lang="ru-RU" sz="3200" i="1" dirty="0" err="1"/>
              <a:t>я</a:t>
            </a:r>
            <a:r>
              <a:rPr lang="ru-RU" sz="3200" i="1" dirty="0"/>
              <a:t>, мы, ты, вы);</a:t>
            </a:r>
            <a:endParaRPr lang="ru-RU" sz="3200" dirty="0"/>
          </a:p>
          <a:p>
            <a:r>
              <a:rPr lang="ru-RU" sz="3200" dirty="0"/>
              <a:t>быть составным глагольным сказуемым (вспомогательный глагол + инфинитив)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793889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173F332-ABC9-4EB9-8B2F-4DCAA636F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1210" y="315820"/>
            <a:ext cx="11240790" cy="1609344"/>
          </a:xfrm>
        </p:spPr>
        <p:txBody>
          <a:bodyPr>
            <a:noAutofit/>
          </a:bodyPr>
          <a:lstStyle/>
          <a:p>
            <a:r>
              <a:rPr lang="ru-RU" sz="3600" dirty="0"/>
              <a:t>В каком предложении нарушена синтаксическая норма?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0CD82EE-89D9-45DC-8058-95AFEBD19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07" y="956603"/>
            <a:ext cx="11099409" cy="521559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ru-RU" sz="3600" dirty="0"/>
          </a:p>
          <a:p>
            <a:pPr marL="514350" indent="-514350">
              <a:buFont typeface="+mj-lt"/>
              <a:buAutoNum type="arabicPeriod"/>
            </a:pPr>
            <a:r>
              <a:rPr lang="ru-RU" sz="3600" dirty="0"/>
              <a:t>Проснувшись на другой день, я сразу же подумал о предстоящем походе.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dirty="0"/>
              <a:t>Предположив, что это последний поезд, я совсем расстроился.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dirty="0"/>
              <a:t>Схватив ребенка в охапку, мать побежала на другую сторону улицы.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dirty="0"/>
              <a:t>Возвращаясь с выставки, ему пришлось заехать к родителям.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86405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F9D5E50-BD59-4B52-B8FB-473F54D5A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>В каком предложении нарушена синтаксическая норма?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5C057E7-ED76-4FDD-B02C-CDC883563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4000" dirty="0"/>
              <a:t>Слушая эту волнующую музыку, я представляю бушующее море.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4000" dirty="0"/>
              <a:t>Зная о его приезде, мы смогли к этому подготовиться.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4000" dirty="0"/>
              <a:t>Подъезжая к городу, начался сильный ветер.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4000" dirty="0"/>
              <a:t>Сбегая по откосам оврагов, звенели ручьи.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7817518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1B0D22D-8EE3-40A8-99CF-45C4039F6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151" y="512064"/>
            <a:ext cx="12168554" cy="1609344"/>
          </a:xfrm>
        </p:spPr>
        <p:txBody>
          <a:bodyPr>
            <a:noAutofit/>
          </a:bodyPr>
          <a:lstStyle/>
          <a:p>
            <a:r>
              <a:rPr lang="ru-RU" sz="3600" dirty="0"/>
              <a:t>Какой из данных вариантов продолжения предложения синтаксически неверен?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B2FAE9E-930A-4F29-B384-81A293FE7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7" y="2121408"/>
            <a:ext cx="10883001" cy="4050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i="1" dirty="0"/>
              <a:t>Расставив знаки препинания неправильно,</a:t>
            </a:r>
            <a:endParaRPr lang="ru-RU" sz="3600" dirty="0"/>
          </a:p>
          <a:p>
            <a:pPr marL="457200" indent="-457200">
              <a:buFont typeface="+mj-lt"/>
              <a:buAutoNum type="arabicPeriod"/>
            </a:pPr>
            <a:r>
              <a:rPr lang="ru-RU" sz="3600" dirty="0"/>
              <a:t>вы рискуете получить неудовлетворительную отметку.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600" dirty="0"/>
              <a:t>мне было обидно.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600" dirty="0"/>
              <a:t>Маша закрыла тетрадь.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600" dirty="0"/>
              <a:t>я ничуть не расстроился.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04319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3E8E0BD-B120-4647-ACC6-65F8068EC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Образование форм слова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A25E713-32E8-4011-8354-AB997CBE9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dirty="0"/>
              <a:t>В некоторых случаях окончания существительных в </a:t>
            </a:r>
            <a:r>
              <a:rPr lang="ru-RU" sz="3200" dirty="0" err="1"/>
              <a:t>и.п</a:t>
            </a:r>
            <a:r>
              <a:rPr lang="ru-RU" sz="3200" dirty="0"/>
              <a:t>. ед. ч. служат для разграничения лексического значения слов:</a:t>
            </a:r>
          </a:p>
          <a:p>
            <a:r>
              <a:rPr lang="ru-RU" sz="3200" dirty="0" err="1"/>
              <a:t>адресА</a:t>
            </a:r>
            <a:r>
              <a:rPr lang="ru-RU" sz="3200" dirty="0"/>
              <a:t> (новосёлов) / Адресы (поздравительные)</a:t>
            </a:r>
          </a:p>
          <a:p>
            <a:r>
              <a:rPr lang="ru-RU" sz="3200" dirty="0" err="1"/>
              <a:t>векА</a:t>
            </a:r>
            <a:r>
              <a:rPr lang="ru-RU" sz="3200" dirty="0"/>
              <a:t> (средние) / </a:t>
            </a:r>
            <a:r>
              <a:rPr lang="ru-RU" sz="3200" dirty="0" err="1"/>
              <a:t>вЕки</a:t>
            </a:r>
            <a:r>
              <a:rPr lang="ru-RU" sz="3200" dirty="0"/>
              <a:t> (вечные)</a:t>
            </a:r>
          </a:p>
          <a:p>
            <a:r>
              <a:rPr lang="ru-RU" sz="3200" dirty="0" err="1"/>
              <a:t>годА</a:t>
            </a:r>
            <a:r>
              <a:rPr lang="ru-RU" sz="3200" dirty="0"/>
              <a:t> (мои) / </a:t>
            </a:r>
            <a:r>
              <a:rPr lang="ru-RU" sz="3200" dirty="0" err="1"/>
              <a:t>гОды</a:t>
            </a:r>
            <a:r>
              <a:rPr lang="ru-RU" sz="3200" dirty="0"/>
              <a:t> (войны)</a:t>
            </a:r>
          </a:p>
          <a:p>
            <a:r>
              <a:rPr lang="ru-RU" sz="3200" dirty="0" err="1"/>
              <a:t>орденА</a:t>
            </a:r>
            <a:r>
              <a:rPr lang="ru-RU" sz="3200" dirty="0"/>
              <a:t> ( и медали) / Ордены (монашеские)</a:t>
            </a:r>
          </a:p>
          <a:p>
            <a:r>
              <a:rPr lang="ru-RU" sz="3200" dirty="0" err="1"/>
              <a:t>пропускА</a:t>
            </a:r>
            <a:r>
              <a:rPr lang="ru-RU" sz="3200" dirty="0"/>
              <a:t> (на завод) / </a:t>
            </a:r>
            <a:r>
              <a:rPr lang="ru-RU" sz="3200" dirty="0" err="1"/>
              <a:t>прОпуски</a:t>
            </a:r>
            <a:r>
              <a:rPr lang="ru-RU" sz="3200" dirty="0"/>
              <a:t> (занятий)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732169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A25E713-32E8-4011-8354-AB997CBE9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/>
              <a:t>Родительный падеж множественного числа</a:t>
            </a:r>
          </a:p>
          <a:p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4E7BD842-38F1-44E1-9C38-A8638DCE45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5817927"/>
              </p:ext>
            </p:extLst>
          </p:nvPr>
        </p:nvGraphicFramePr>
        <p:xfrm>
          <a:off x="-18756" y="281354"/>
          <a:ext cx="12210756" cy="58908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71626">
                  <a:extLst>
                    <a:ext uri="{9D8B030D-6E8A-4147-A177-3AD203B41FA5}">
                      <a16:colId xmlns:a16="http://schemas.microsoft.com/office/drawing/2014/main" xmlns="" val="867162837"/>
                    </a:ext>
                  </a:extLst>
                </a:gridCol>
                <a:gridCol w="6239130">
                  <a:extLst>
                    <a:ext uri="{9D8B030D-6E8A-4147-A177-3AD203B41FA5}">
                      <a16:colId xmlns:a16="http://schemas.microsoft.com/office/drawing/2014/main" xmlns="" val="1558037467"/>
                    </a:ext>
                  </a:extLst>
                </a:gridCol>
              </a:tblGrid>
              <a:tr h="5857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-ов, -ев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39" marR="297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нулевое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39" marR="29739" marT="0" marB="0"/>
                </a:tc>
                <a:extLst>
                  <a:ext uri="{0D108BD9-81ED-4DB2-BD59-A6C34878D82A}">
                    <a16:rowId xmlns:a16="http://schemas.microsoft.com/office/drawing/2014/main" xmlns="" val="1664210692"/>
                  </a:ext>
                </a:extLst>
              </a:tr>
              <a:tr h="689099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Названия национальностей: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39" marR="297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0276694"/>
                  </a:ext>
                </a:extLst>
              </a:tr>
              <a:tr h="23079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бедуинов, казахов, калмыков, киргизов, монголов, семитов, таджиков, тунгусов, узбеков, хорватов, якутов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39" marR="297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армян, башкир, болгар, бурят, грузин</a:t>
                      </a:r>
                      <a:r>
                        <a:rPr lang="ru-RU" sz="3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, татар</a:t>
                      </a:r>
                      <a:endParaRPr lang="ru-RU" sz="3200" dirty="0">
                        <a:effectLst/>
                      </a:endParaRPr>
                    </a:p>
                  </a:txBody>
                  <a:tcPr marL="29739" marR="29739" marT="0" marB="0"/>
                </a:tc>
                <a:extLst>
                  <a:ext uri="{0D108BD9-81ED-4DB2-BD59-A6C34878D82A}">
                    <a16:rowId xmlns:a16="http://schemas.microsoft.com/office/drawing/2014/main" xmlns="" val="917908417"/>
                  </a:ext>
                </a:extLst>
              </a:tr>
              <a:tr h="23079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Названия отдельных лиц: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(пять) гардемаринов, гренадеров, гусаров, драгунов, кирасиров, уланов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39" marR="297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Названия воинских соединений: (эскадрон)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гусар, (отряд) гардемарин, гренадер, драгун, кирасир, улан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39" marR="29739" marT="0" marB="0"/>
                </a:tc>
                <a:extLst>
                  <a:ext uri="{0D108BD9-81ED-4DB2-BD59-A6C34878D82A}">
                    <a16:rowId xmlns:a16="http://schemas.microsoft.com/office/drawing/2014/main" xmlns="" val="4237086640"/>
                  </a:ext>
                </a:extLst>
              </a:tr>
            </a:tbl>
          </a:graphicData>
        </a:graphic>
      </p:graphicFrame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CC99CE45-E8E5-4F40-BBC5-091EF1F1E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3563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66F5775-4472-472C-8031-82CC9F4E0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341D7D36-DFB9-41FC-9DB0-5065CD3022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471597"/>
              </p:ext>
            </p:extLst>
          </p:nvPr>
        </p:nvGraphicFramePr>
        <p:xfrm>
          <a:off x="0" y="858129"/>
          <a:ext cx="12192000" cy="55709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64515">
                  <a:extLst>
                    <a:ext uri="{9D8B030D-6E8A-4147-A177-3AD203B41FA5}">
                      <a16:colId xmlns:a16="http://schemas.microsoft.com/office/drawing/2014/main" xmlns="" val="1948224810"/>
                    </a:ext>
                  </a:extLst>
                </a:gridCol>
                <a:gridCol w="157656">
                  <a:extLst>
                    <a:ext uri="{9D8B030D-6E8A-4147-A177-3AD203B41FA5}">
                      <a16:colId xmlns:a16="http://schemas.microsoft.com/office/drawing/2014/main" xmlns="" val="3620158685"/>
                    </a:ext>
                  </a:extLst>
                </a:gridCol>
                <a:gridCol w="5369829">
                  <a:extLst>
                    <a:ext uri="{9D8B030D-6E8A-4147-A177-3AD203B41FA5}">
                      <a16:colId xmlns:a16="http://schemas.microsoft.com/office/drawing/2014/main" xmlns="" val="3186132414"/>
                    </a:ext>
                  </a:extLst>
                </a:gridCol>
              </a:tblGrid>
              <a:tr h="625017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Растительный мир: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39" marR="297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39" marR="29739" marT="0" marB="0"/>
                </a:tc>
                <a:extLst>
                  <a:ext uri="{0D108BD9-81ED-4DB2-BD59-A6C34878D82A}">
                    <a16:rowId xmlns:a16="http://schemas.microsoft.com/office/drawing/2014/main" xmlns="" val="2663858765"/>
                  </a:ext>
                </a:extLst>
              </a:tr>
              <a:tr h="2674483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абрикосов, ананасов, апельсинов,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баклажанов, бананов, георгинов, гранатов, мандаринов, помидоров, томатов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39" marR="29739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яблок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39" marR="297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яблок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39" marR="29739" marT="0" marB="0"/>
                </a:tc>
                <a:extLst>
                  <a:ext uri="{0D108BD9-81ED-4DB2-BD59-A6C34878D82A}">
                    <a16:rowId xmlns:a16="http://schemas.microsoft.com/office/drawing/2014/main" xmlns="" val="1675924865"/>
                  </a:ext>
                </a:extLst>
              </a:tr>
              <a:tr h="625017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Единицы измерения: 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39" marR="297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39" marR="29739" marT="0" marB="0"/>
                </a:tc>
                <a:extLst>
                  <a:ext uri="{0D108BD9-81ED-4DB2-BD59-A6C34878D82A}">
                    <a16:rowId xmlns:a16="http://schemas.microsoft.com/office/drawing/2014/main" xmlns="" val="2557202832"/>
                  </a:ext>
                </a:extLst>
              </a:tr>
              <a:tr h="15907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байтов, гектаров, граммов, децибелов, каратов, килограммов, километров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39" marR="29739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ампер, аршин, бит, ватт, вольт, радиан, рентген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39" marR="29739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39" marR="29739" marT="0" marB="0"/>
                </a:tc>
                <a:extLst>
                  <a:ext uri="{0D108BD9-81ED-4DB2-BD59-A6C34878D82A}">
                    <a16:rowId xmlns:a16="http://schemas.microsoft.com/office/drawing/2014/main" xmlns="" val="3356317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311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3E8E0BD-B120-4647-ACC6-65F8068EC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Образование форм слова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05C860A5-DA82-45F7-9ADC-CAD108FE5B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8595752"/>
              </p:ext>
            </p:extLst>
          </p:nvPr>
        </p:nvGraphicFramePr>
        <p:xfrm>
          <a:off x="49237" y="820921"/>
          <a:ext cx="12093526" cy="5437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46763">
                  <a:extLst>
                    <a:ext uri="{9D8B030D-6E8A-4147-A177-3AD203B41FA5}">
                      <a16:colId xmlns:a16="http://schemas.microsoft.com/office/drawing/2014/main" xmlns="" val="4199297177"/>
                    </a:ext>
                  </a:extLst>
                </a:gridCol>
                <a:gridCol w="6046763">
                  <a:extLst>
                    <a:ext uri="{9D8B030D-6E8A-4147-A177-3AD203B41FA5}">
                      <a16:colId xmlns:a16="http://schemas.microsoft.com/office/drawing/2014/main" xmlns="" val="982641511"/>
                    </a:ext>
                  </a:extLst>
                </a:gridCol>
              </a:tblGrid>
              <a:tr h="4538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-ов, -ев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39" marR="297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нулевое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39" marR="29739" marT="0" marB="0"/>
                </a:tc>
                <a:extLst>
                  <a:ext uri="{0D108BD9-81ED-4DB2-BD59-A6C34878D82A}">
                    <a16:rowId xmlns:a16="http://schemas.microsoft.com/office/drawing/2014/main" xmlns="" val="1402074161"/>
                  </a:ext>
                </a:extLst>
              </a:tr>
              <a:tr h="453879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Парные предметы: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39" marR="297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9320017"/>
                  </a:ext>
                </a:extLst>
              </a:tr>
              <a:tr h="9390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боков, бронхов, джинсов, гольфов,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клипсов, носков, рельсов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39" marR="297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ботинок, валенок, плеч, погон, сапог, чулок, шорт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39" marR="29739" marT="0" marB="0"/>
                </a:tc>
                <a:extLst>
                  <a:ext uri="{0D108BD9-81ED-4DB2-BD59-A6C34878D82A}">
                    <a16:rowId xmlns:a16="http://schemas.microsoft.com/office/drawing/2014/main" xmlns="" val="3152277306"/>
                  </a:ext>
                </a:extLst>
              </a:tr>
              <a:tr h="453879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Названия предметов и явлений: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39" marR="297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73821727"/>
                  </a:ext>
                </a:extLst>
              </a:tr>
              <a:tr h="9390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браслетов, брелоков, габаритов, купонов, нервов, рельсов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39" marR="297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 погонь, мест, окон, стёкол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39" marR="29739" marT="0" marB="0"/>
                </a:tc>
                <a:extLst>
                  <a:ext uri="{0D108BD9-81ED-4DB2-BD59-A6C34878D82A}">
                    <a16:rowId xmlns:a16="http://schemas.microsoft.com/office/drawing/2014/main" xmlns="" val="2889556000"/>
                  </a:ext>
                </a:extLst>
              </a:tr>
              <a:tr h="453879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Сущ. </a:t>
                      </a:r>
                      <a:r>
                        <a:rPr lang="ru-RU" sz="2800" dirty="0" err="1">
                          <a:effectLst/>
                        </a:rPr>
                        <a:t>ср.р</a:t>
                      </a:r>
                      <a:r>
                        <a:rPr lang="ru-RU" sz="2800" dirty="0">
                          <a:effectLst/>
                        </a:rPr>
                        <a:t>. на -</a:t>
                      </a:r>
                      <a:r>
                        <a:rPr lang="ru-RU" sz="2800" dirty="0" err="1">
                          <a:effectLst/>
                        </a:rPr>
                        <a:t>це</a:t>
                      </a:r>
                      <a:r>
                        <a:rPr lang="ru-RU" sz="2800" dirty="0">
                          <a:effectLst/>
                        </a:rPr>
                        <a:t>: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39" marR="297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80876841"/>
                  </a:ext>
                </a:extLst>
              </a:tr>
              <a:tr h="9390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болотцев, деревцев, кружевцев, оконцев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39" marR="297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блюдец, зеркалец, копытец, одеялец, полотенец, сердец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39" marR="29739" marT="0" marB="0"/>
                </a:tc>
                <a:extLst>
                  <a:ext uri="{0D108BD9-81ED-4DB2-BD59-A6C34878D82A}">
                    <a16:rowId xmlns:a16="http://schemas.microsoft.com/office/drawing/2014/main" xmlns="" val="4111356404"/>
                  </a:ext>
                </a:extLst>
              </a:tr>
              <a:tr h="530239"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39" marR="29739" marT="0" marB="0"/>
                </a:tc>
                <a:extLst>
                  <a:ext uri="{0D108BD9-81ED-4DB2-BD59-A6C34878D82A}">
                    <a16:rowId xmlns:a16="http://schemas.microsoft.com/office/drawing/2014/main" xmlns="" val="962717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5230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3E8E0BD-B120-4647-ACC6-65F8068EC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Образование форм слова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D617C03B-3331-4E9A-8ED7-6FFFBCDC0F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745892"/>
              </p:ext>
            </p:extLst>
          </p:nvPr>
        </p:nvGraphicFramePr>
        <p:xfrm>
          <a:off x="-2" y="0"/>
          <a:ext cx="12192002" cy="72496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1">
                  <a:extLst>
                    <a:ext uri="{9D8B030D-6E8A-4147-A177-3AD203B41FA5}">
                      <a16:colId xmlns:a16="http://schemas.microsoft.com/office/drawing/2014/main" xmlns="" val="478988679"/>
                    </a:ext>
                  </a:extLst>
                </a:gridCol>
                <a:gridCol w="6096001">
                  <a:extLst>
                    <a:ext uri="{9D8B030D-6E8A-4147-A177-3AD203B41FA5}">
                      <a16:colId xmlns:a16="http://schemas.microsoft.com/office/drawing/2014/main" xmlns="" val="2663142193"/>
                    </a:ext>
                  </a:extLst>
                </a:gridCol>
              </a:tblGrid>
              <a:tr h="3013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-ей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05" marR="6200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нулевое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05" marR="62005" marT="0" marB="0"/>
                </a:tc>
                <a:extLst>
                  <a:ext uri="{0D108BD9-81ED-4DB2-BD59-A6C34878D82A}">
                    <a16:rowId xmlns:a16="http://schemas.microsoft.com/office/drawing/2014/main" xmlns="" val="619925387"/>
                  </a:ext>
                </a:extLst>
              </a:tr>
              <a:tr h="3013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Сущ. ж.р. и общ. р. :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05" marR="6200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Сущ. ж.р. и общ. р. :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05" marR="62005" marT="0" marB="0"/>
                </a:tc>
                <a:extLst>
                  <a:ext uri="{0D108BD9-81ED-4DB2-BD59-A6C34878D82A}">
                    <a16:rowId xmlns:a16="http://schemas.microsoft.com/office/drawing/2014/main" xmlns="" val="4177131225"/>
                  </a:ext>
                </a:extLst>
              </a:tr>
              <a:tr h="945525">
                <a:tc rowSpan="9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</a:rPr>
                        <a:t>ведомостЕй</a:t>
                      </a:r>
                      <a:r>
                        <a:rPr lang="ru-RU" sz="2400" dirty="0">
                          <a:effectLst/>
                        </a:rPr>
                        <a:t>, </a:t>
                      </a:r>
                      <a:r>
                        <a:rPr lang="ru-RU" sz="2400" dirty="0" err="1">
                          <a:effectLst/>
                        </a:rPr>
                        <a:t>лопастЕй</a:t>
                      </a:r>
                      <a:r>
                        <a:rPr lang="ru-RU" sz="2400" dirty="0">
                          <a:effectLst/>
                        </a:rPr>
                        <a:t>, </a:t>
                      </a:r>
                      <a:r>
                        <a:rPr lang="ru-RU" sz="2400" dirty="0" err="1">
                          <a:effectLst/>
                        </a:rPr>
                        <a:t>скоростЕй</a:t>
                      </a:r>
                      <a:r>
                        <a:rPr lang="ru-RU" sz="2400" dirty="0">
                          <a:effectLst/>
                        </a:rPr>
                        <a:t>, </a:t>
                      </a:r>
                      <a:r>
                        <a:rPr lang="ru-RU" sz="2400" dirty="0" err="1">
                          <a:effectLst/>
                        </a:rPr>
                        <a:t>четвертЕй</a:t>
                      </a:r>
                      <a:r>
                        <a:rPr lang="ru-RU" sz="2400" dirty="0">
                          <a:effectLst/>
                        </a:rPr>
                        <a:t>, </a:t>
                      </a:r>
                      <a:r>
                        <a:rPr lang="ru-RU" sz="2400" dirty="0" err="1">
                          <a:effectLst/>
                        </a:rPr>
                        <a:t>мОщностей</a:t>
                      </a:r>
                      <a:r>
                        <a:rPr lang="ru-RU" sz="2400" dirty="0">
                          <a:effectLst/>
                        </a:rPr>
                        <a:t>, Отраслей, </a:t>
                      </a:r>
                      <a:r>
                        <a:rPr lang="ru-RU" sz="2400" dirty="0" err="1">
                          <a:effectLst/>
                        </a:rPr>
                        <a:t>рАспрей</a:t>
                      </a:r>
                      <a:r>
                        <a:rPr lang="ru-RU" sz="2400" dirty="0">
                          <a:effectLst/>
                        </a:rPr>
                        <a:t>, </a:t>
                      </a:r>
                      <a:r>
                        <a:rPr lang="ru-RU" sz="2400" dirty="0" err="1">
                          <a:effectLst/>
                        </a:rPr>
                        <a:t>скАтертей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05" marR="6200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</a:rPr>
                        <a:t>вАфель</a:t>
                      </a:r>
                      <a:r>
                        <a:rPr lang="ru-RU" sz="2400" dirty="0">
                          <a:effectLst/>
                        </a:rPr>
                        <a:t>, </a:t>
                      </a:r>
                      <a:r>
                        <a:rPr lang="ru-RU" sz="2400" dirty="0" err="1">
                          <a:effectLst/>
                        </a:rPr>
                        <a:t>пЕтель</a:t>
                      </a:r>
                      <a:r>
                        <a:rPr lang="ru-RU" sz="2400" dirty="0">
                          <a:effectLst/>
                        </a:rPr>
                        <a:t>, </a:t>
                      </a:r>
                      <a:r>
                        <a:rPr lang="ru-RU" sz="2400" dirty="0" err="1">
                          <a:effectLst/>
                        </a:rPr>
                        <a:t>потЕрь</a:t>
                      </a:r>
                      <a:r>
                        <a:rPr lang="ru-RU" sz="2400" dirty="0">
                          <a:effectLst/>
                        </a:rPr>
                        <a:t>, </a:t>
                      </a:r>
                      <a:r>
                        <a:rPr lang="ru-RU" sz="2400" dirty="0" err="1">
                          <a:effectLst/>
                        </a:rPr>
                        <a:t>тУфель</a:t>
                      </a:r>
                      <a:r>
                        <a:rPr lang="ru-RU" sz="2400" dirty="0">
                          <a:effectLst/>
                        </a:rPr>
                        <a:t>, барж, </a:t>
                      </a:r>
                      <a:r>
                        <a:rPr lang="ru-RU" sz="2400" dirty="0" err="1">
                          <a:effectLst/>
                        </a:rPr>
                        <a:t>копЁн</a:t>
                      </a:r>
                      <a:r>
                        <a:rPr lang="ru-RU" sz="2400" dirty="0">
                          <a:effectLst/>
                        </a:rPr>
                        <a:t>, </a:t>
                      </a:r>
                      <a:r>
                        <a:rPr lang="ru-RU" sz="2400" dirty="0" err="1">
                          <a:effectLst/>
                        </a:rPr>
                        <a:t>кочерЁг</a:t>
                      </a:r>
                      <a:r>
                        <a:rPr lang="ru-RU" sz="2400" dirty="0">
                          <a:effectLst/>
                        </a:rPr>
                        <a:t>, </a:t>
                      </a:r>
                      <a:r>
                        <a:rPr lang="ru-RU" sz="2400" dirty="0" err="1">
                          <a:effectLst/>
                        </a:rPr>
                        <a:t>манжЕт</a:t>
                      </a:r>
                      <a:r>
                        <a:rPr lang="ru-RU" sz="2400" dirty="0">
                          <a:effectLst/>
                        </a:rPr>
                        <a:t>, </a:t>
                      </a:r>
                      <a:r>
                        <a:rPr lang="ru-RU" sz="2400" dirty="0" err="1">
                          <a:effectLst/>
                        </a:rPr>
                        <a:t>обОем</a:t>
                      </a:r>
                      <a:r>
                        <a:rPr lang="ru-RU" sz="2400" dirty="0">
                          <a:effectLst/>
                        </a:rPr>
                        <a:t> (обойма), </a:t>
                      </a:r>
                      <a:r>
                        <a:rPr lang="ru-RU" sz="2400" dirty="0" err="1">
                          <a:effectLst/>
                        </a:rPr>
                        <a:t>пелЁн</a:t>
                      </a:r>
                      <a:r>
                        <a:rPr lang="ru-RU" sz="2400" dirty="0">
                          <a:effectLst/>
                        </a:rPr>
                        <a:t>, </a:t>
                      </a:r>
                      <a:r>
                        <a:rPr lang="ru-RU" sz="2400" dirty="0" err="1">
                          <a:effectLst/>
                        </a:rPr>
                        <a:t>серЁг</a:t>
                      </a:r>
                      <a:r>
                        <a:rPr lang="ru-RU" sz="2400" dirty="0">
                          <a:effectLst/>
                        </a:rPr>
                        <a:t>, </a:t>
                      </a:r>
                      <a:r>
                        <a:rPr lang="ru-RU" sz="2400" dirty="0" err="1">
                          <a:effectLst/>
                        </a:rPr>
                        <a:t>сирОт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05" marR="62005" marT="0" marB="0"/>
                </a:tc>
                <a:extLst>
                  <a:ext uri="{0D108BD9-81ED-4DB2-BD59-A6C34878D82A}">
                    <a16:rowId xmlns:a16="http://schemas.microsoft.com/office/drawing/2014/main" xmlns="" val="3333476047"/>
                  </a:ext>
                </a:extLst>
              </a:tr>
              <a:tr h="301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Сущ. ж.р. на -ия, ья: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05" marR="62005" marT="0" marB="0"/>
                </a:tc>
                <a:extLst>
                  <a:ext uri="{0D108BD9-81ED-4DB2-BD59-A6C34878D82A}">
                    <a16:rowId xmlns:a16="http://schemas.microsoft.com/office/drawing/2014/main" xmlns="" val="1503262915"/>
                  </a:ext>
                </a:extLst>
              </a:tr>
              <a:tr h="9609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армий, аудиторий,, гостий, колдуний. </a:t>
                      </a:r>
                      <a:r>
                        <a:rPr lang="ru-RU" sz="2400" dirty="0" err="1">
                          <a:effectLst/>
                        </a:rPr>
                        <a:t>ПолынЕй</a:t>
                      </a:r>
                      <a:r>
                        <a:rPr lang="ru-RU" sz="2400" dirty="0">
                          <a:effectLst/>
                        </a:rPr>
                        <a:t> (полынья), статей, судей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05" marR="62005" marT="0" marB="0"/>
                </a:tc>
                <a:extLst>
                  <a:ext uri="{0D108BD9-81ED-4DB2-BD59-A6C34878D82A}">
                    <a16:rowId xmlns:a16="http://schemas.microsoft.com/office/drawing/2014/main" xmlns="" val="1210356701"/>
                  </a:ext>
                </a:extLst>
              </a:tr>
              <a:tr h="301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Сущ. ср.р. на -ье: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05" marR="62005" marT="0" marB="0"/>
                </a:tc>
                <a:extLst>
                  <a:ext uri="{0D108BD9-81ED-4DB2-BD59-A6C34878D82A}">
                    <a16:rowId xmlns:a16="http://schemas.microsoft.com/office/drawing/2014/main" xmlns="" val="3749414123"/>
                  </a:ext>
                </a:extLst>
              </a:tr>
              <a:tr h="4927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 застолий, надгробий,, </a:t>
                      </a:r>
                      <a:r>
                        <a:rPr lang="ru-RU" sz="2400" dirty="0" err="1">
                          <a:effectLst/>
                        </a:rPr>
                        <a:t>снАдобий</a:t>
                      </a:r>
                      <a:r>
                        <a:rPr lang="ru-RU" sz="2400" dirty="0">
                          <a:effectLst/>
                        </a:rPr>
                        <a:t>, ущелий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05" marR="62005" marT="0" marB="0"/>
                </a:tc>
                <a:extLst>
                  <a:ext uri="{0D108BD9-81ED-4DB2-BD59-A6C34878D82A}">
                    <a16:rowId xmlns:a16="http://schemas.microsoft.com/office/drawing/2014/main" xmlns="" val="1199234977"/>
                  </a:ext>
                </a:extLst>
              </a:tr>
              <a:tr h="301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Сущ. ср.р. на -ьё :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05" marR="62005" marT="0" marB="0"/>
                </a:tc>
                <a:extLst>
                  <a:ext uri="{0D108BD9-81ED-4DB2-BD59-A6C34878D82A}">
                    <a16:rowId xmlns:a16="http://schemas.microsoft.com/office/drawing/2014/main" xmlns="" val="3281259747"/>
                  </a:ext>
                </a:extLst>
              </a:tr>
              <a:tr h="301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ружей, питЕй, НО копий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05" marR="62005" marT="0" marB="0"/>
                </a:tc>
                <a:extLst>
                  <a:ext uri="{0D108BD9-81ED-4DB2-BD59-A6C34878D82A}">
                    <a16:rowId xmlns:a16="http://schemas.microsoft.com/office/drawing/2014/main" xmlns="" val="1852251015"/>
                  </a:ext>
                </a:extLst>
              </a:tr>
              <a:tr h="301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Сущ. ж.р. на –ня: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05" marR="62005" marT="0" marB="0"/>
                </a:tc>
                <a:extLst>
                  <a:ext uri="{0D108BD9-81ED-4DB2-BD59-A6C34878D82A}">
                    <a16:rowId xmlns:a16="http://schemas.microsoft.com/office/drawing/2014/main" xmlns="" val="511857992"/>
                  </a:ext>
                </a:extLst>
              </a:tr>
              <a:tr h="15896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богинь, </a:t>
                      </a:r>
                      <a:r>
                        <a:rPr lang="ru-RU" sz="2400" dirty="0" err="1">
                          <a:effectLst/>
                        </a:rPr>
                        <a:t>тихонь</a:t>
                      </a:r>
                      <a:r>
                        <a:rPr lang="ru-RU" sz="2400" dirty="0">
                          <a:effectLst/>
                        </a:rPr>
                        <a:t>, яблонь;</a:t>
                      </a:r>
                      <a:endParaRPr lang="ru-RU" sz="1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басен, пашен,, спален, </a:t>
                      </a:r>
                      <a:r>
                        <a:rPr lang="ru-RU" sz="2400" dirty="0" err="1">
                          <a:effectLst/>
                        </a:rPr>
                        <a:t>тамОжен</a:t>
                      </a:r>
                      <a:r>
                        <a:rPr lang="ru-RU" sz="2400" dirty="0">
                          <a:effectLst/>
                        </a:rPr>
                        <a:t>, черешен;</a:t>
                      </a:r>
                      <a:endParaRPr lang="ru-RU" sz="1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барышень, боярышень, деревень, кухонь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05" marR="62005" marT="0" marB="0"/>
                </a:tc>
                <a:extLst>
                  <a:ext uri="{0D108BD9-81ED-4DB2-BD59-A6C34878D82A}">
                    <a16:rowId xmlns:a16="http://schemas.microsoft.com/office/drawing/2014/main" xmlns="" val="1232228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2616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3E8E0BD-B120-4647-ACC6-65F8068EC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Образование форм слова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19F76A55-8B77-4527-BBAF-AE1E14917C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6254810"/>
              </p:ext>
            </p:extLst>
          </p:nvPr>
        </p:nvGraphicFramePr>
        <p:xfrm>
          <a:off x="0" y="1674054"/>
          <a:ext cx="12191999" cy="40936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63575">
                  <a:extLst>
                    <a:ext uri="{9D8B030D-6E8A-4147-A177-3AD203B41FA5}">
                      <a16:colId xmlns:a16="http://schemas.microsoft.com/office/drawing/2014/main" xmlns="" val="329824014"/>
                    </a:ext>
                  </a:extLst>
                </a:gridCol>
                <a:gridCol w="4063575">
                  <a:extLst>
                    <a:ext uri="{9D8B030D-6E8A-4147-A177-3AD203B41FA5}">
                      <a16:colId xmlns:a16="http://schemas.microsoft.com/office/drawing/2014/main" xmlns="" val="1895551895"/>
                    </a:ext>
                  </a:extLst>
                </a:gridCol>
                <a:gridCol w="4064849">
                  <a:extLst>
                    <a:ext uri="{9D8B030D-6E8A-4147-A177-3AD203B41FA5}">
                      <a16:colId xmlns:a16="http://schemas.microsoft.com/office/drawing/2014/main" xmlns="" val="1557779861"/>
                    </a:ext>
                  </a:extLst>
                </a:gridCol>
              </a:tblGrid>
              <a:tr h="5574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-ов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-ей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нулевое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05124877"/>
                  </a:ext>
                </a:extLst>
              </a:tr>
              <a:tr h="35362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</a:rPr>
                        <a:t>вЫборов</a:t>
                      </a:r>
                      <a:r>
                        <a:rPr lang="ru-RU" sz="2800" dirty="0">
                          <a:effectLst/>
                        </a:rPr>
                        <a:t>, </a:t>
                      </a:r>
                      <a:r>
                        <a:rPr lang="ru-RU" sz="2800" dirty="0" err="1">
                          <a:effectLst/>
                        </a:rPr>
                        <a:t>дебАтов,джИнсов</a:t>
                      </a:r>
                      <a:r>
                        <a:rPr lang="ru-RU" sz="2800" dirty="0">
                          <a:effectLst/>
                        </a:rPr>
                        <a:t>,</a:t>
                      </a:r>
                      <a:endParaRPr lang="ru-RU" sz="2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</a:rPr>
                        <a:t>зАморозков</a:t>
                      </a:r>
                      <a:r>
                        <a:rPr lang="ru-RU" sz="2800" dirty="0">
                          <a:effectLst/>
                        </a:rPr>
                        <a:t>, </a:t>
                      </a:r>
                      <a:r>
                        <a:rPr lang="ru-RU" sz="2800" dirty="0" err="1">
                          <a:effectLst/>
                        </a:rPr>
                        <a:t>кулуАров</a:t>
                      </a:r>
                      <a:r>
                        <a:rPr lang="ru-RU" sz="2800" dirty="0">
                          <a:effectLst/>
                        </a:rPr>
                        <a:t>, </a:t>
                      </a:r>
                      <a:r>
                        <a:rPr lang="ru-RU" sz="2800" dirty="0" err="1">
                          <a:effectLst/>
                        </a:rPr>
                        <a:t>манЁвров</a:t>
                      </a:r>
                      <a:r>
                        <a:rPr lang="ru-RU" sz="2800" dirty="0">
                          <a:effectLst/>
                        </a:rPr>
                        <a:t>, </a:t>
                      </a:r>
                      <a:r>
                        <a:rPr lang="ru-RU" sz="2800" dirty="0" err="1">
                          <a:effectLst/>
                        </a:rPr>
                        <a:t>мУскулов</a:t>
                      </a:r>
                      <a:r>
                        <a:rPr lang="ru-RU" sz="2800" dirty="0">
                          <a:effectLst/>
                        </a:rPr>
                        <a:t>, </a:t>
                      </a:r>
                      <a:r>
                        <a:rPr lang="ru-RU" sz="2800" dirty="0" err="1">
                          <a:effectLst/>
                        </a:rPr>
                        <a:t>нАрдов</a:t>
                      </a:r>
                      <a:r>
                        <a:rPr lang="ru-RU" sz="2800" dirty="0">
                          <a:effectLst/>
                        </a:rPr>
                        <a:t>, </a:t>
                      </a:r>
                      <a:r>
                        <a:rPr lang="ru-RU" sz="2800" dirty="0" err="1">
                          <a:effectLst/>
                        </a:rPr>
                        <a:t>очИстков</a:t>
                      </a:r>
                      <a:r>
                        <a:rPr lang="ru-RU" sz="2800" dirty="0">
                          <a:effectLst/>
                        </a:rPr>
                        <a:t>, </a:t>
                      </a:r>
                      <a:r>
                        <a:rPr lang="ru-RU" sz="2800" dirty="0" err="1">
                          <a:effectLst/>
                        </a:rPr>
                        <a:t>сОтов</a:t>
                      </a:r>
                      <a:r>
                        <a:rPr lang="ru-RU" sz="2800" dirty="0">
                          <a:effectLst/>
                        </a:rPr>
                        <a:t>,</a:t>
                      </a:r>
                      <a:endParaRPr lang="ru-RU" sz="2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</a:rPr>
                        <a:t>чИпсов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бУдней, дрОвней, кОзней, пельмЕней, Яслей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зраз, жабр, </a:t>
                      </a:r>
                      <a:r>
                        <a:rPr lang="ru-RU" sz="2800" dirty="0" err="1">
                          <a:effectLst/>
                        </a:rPr>
                        <a:t>канИкул</a:t>
                      </a:r>
                      <a:r>
                        <a:rPr lang="ru-RU" sz="2800" dirty="0">
                          <a:effectLst/>
                        </a:rPr>
                        <a:t>, </a:t>
                      </a:r>
                      <a:r>
                        <a:rPr lang="ru-RU" sz="2800" dirty="0" err="1">
                          <a:effectLst/>
                        </a:rPr>
                        <a:t>лосИн</a:t>
                      </a:r>
                      <a:r>
                        <a:rPr lang="ru-RU" sz="2800" dirty="0">
                          <a:effectLst/>
                        </a:rPr>
                        <a:t>, </a:t>
                      </a:r>
                      <a:r>
                        <a:rPr lang="ru-RU" sz="2800" dirty="0" err="1">
                          <a:effectLst/>
                        </a:rPr>
                        <a:t>макарОн</a:t>
                      </a:r>
                      <a:r>
                        <a:rPr lang="ru-RU" sz="2800" dirty="0">
                          <a:effectLst/>
                        </a:rPr>
                        <a:t>, </a:t>
                      </a:r>
                      <a:r>
                        <a:rPr lang="ru-RU" sz="2800" dirty="0" err="1">
                          <a:effectLst/>
                        </a:rPr>
                        <a:t>невзгОд</a:t>
                      </a:r>
                      <a:r>
                        <a:rPr lang="ru-RU" sz="2800" dirty="0">
                          <a:effectLst/>
                        </a:rPr>
                        <a:t>, </a:t>
                      </a:r>
                      <a:r>
                        <a:rPr lang="ru-RU" sz="2800" dirty="0" err="1">
                          <a:effectLst/>
                        </a:rPr>
                        <a:t>окОв</a:t>
                      </a:r>
                      <a:r>
                        <a:rPr lang="ru-RU" sz="2800" dirty="0">
                          <a:effectLst/>
                        </a:rPr>
                        <a:t>, </a:t>
                      </a:r>
                      <a:r>
                        <a:rPr lang="ru-RU" sz="2800" dirty="0" err="1">
                          <a:effectLst/>
                        </a:rPr>
                        <a:t>сардИн</a:t>
                      </a:r>
                      <a:r>
                        <a:rPr lang="ru-RU" sz="2800" dirty="0">
                          <a:effectLst/>
                        </a:rPr>
                        <a:t>, уз, шорт, шпрот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22091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3382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CEADC7A-33C4-4FB6-9FB3-AF01FD949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C08A3E84-C055-48B5-A880-09F342C80C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0913939"/>
              </p:ext>
            </p:extLst>
          </p:nvPr>
        </p:nvGraphicFramePr>
        <p:xfrm>
          <a:off x="168812" y="484632"/>
          <a:ext cx="12023188" cy="71506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9411">
                  <a:extLst>
                    <a:ext uri="{9D8B030D-6E8A-4147-A177-3AD203B41FA5}">
                      <a16:colId xmlns:a16="http://schemas.microsoft.com/office/drawing/2014/main" xmlns="" val="3502701895"/>
                    </a:ext>
                  </a:extLst>
                </a:gridCol>
                <a:gridCol w="2325245">
                  <a:extLst>
                    <a:ext uri="{9D8B030D-6E8A-4147-A177-3AD203B41FA5}">
                      <a16:colId xmlns:a16="http://schemas.microsoft.com/office/drawing/2014/main" xmlns="" val="1850960127"/>
                    </a:ext>
                  </a:extLst>
                </a:gridCol>
                <a:gridCol w="2339063">
                  <a:extLst>
                    <a:ext uri="{9D8B030D-6E8A-4147-A177-3AD203B41FA5}">
                      <a16:colId xmlns:a16="http://schemas.microsoft.com/office/drawing/2014/main" xmlns="" val="1852840020"/>
                    </a:ext>
                  </a:extLst>
                </a:gridCol>
                <a:gridCol w="2393081">
                  <a:extLst>
                    <a:ext uri="{9D8B030D-6E8A-4147-A177-3AD203B41FA5}">
                      <a16:colId xmlns:a16="http://schemas.microsoft.com/office/drawing/2014/main" xmlns="" val="2209601789"/>
                    </a:ext>
                  </a:extLst>
                </a:gridCol>
                <a:gridCol w="2556388">
                  <a:extLst>
                    <a:ext uri="{9D8B030D-6E8A-4147-A177-3AD203B41FA5}">
                      <a16:colId xmlns:a16="http://schemas.microsoft.com/office/drawing/2014/main" xmlns="" val="377711091"/>
                    </a:ext>
                  </a:extLst>
                </a:gridCol>
              </a:tblGrid>
              <a:tr h="9665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Разряд </a:t>
                      </a:r>
                      <a:endParaRPr lang="ru-RU" sz="20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прилагательных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сравнительная степень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превосходная степень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37610198"/>
                  </a:ext>
                </a:extLst>
              </a:tr>
              <a:tr h="3080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простая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составная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простая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составная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44934943"/>
                  </a:ext>
                </a:extLst>
              </a:tr>
              <a:tr h="32713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качественные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-ее (-ей): сильнее</a:t>
                      </a:r>
                      <a:endParaRPr lang="ru-RU" sz="20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-ше : раньше</a:t>
                      </a:r>
                      <a:endParaRPr lang="ru-RU" sz="20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-е : реже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более…:</a:t>
                      </a:r>
                      <a:endParaRPr lang="ru-RU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более сильный</a:t>
                      </a:r>
                      <a:endParaRPr lang="ru-RU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менее…:</a:t>
                      </a:r>
                      <a:endParaRPr lang="ru-RU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менее сильный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-</a:t>
                      </a:r>
                      <a:r>
                        <a:rPr lang="ru-RU" sz="2400" dirty="0" err="1">
                          <a:effectLst/>
                        </a:rPr>
                        <a:t>айш</a:t>
                      </a:r>
                      <a:r>
                        <a:rPr lang="ru-RU" sz="2400" dirty="0">
                          <a:effectLst/>
                        </a:rPr>
                        <a:t> (</a:t>
                      </a:r>
                      <a:r>
                        <a:rPr lang="ru-RU" sz="2400" dirty="0" err="1">
                          <a:effectLst/>
                        </a:rPr>
                        <a:t>ий</a:t>
                      </a:r>
                      <a:r>
                        <a:rPr lang="ru-RU" sz="2400" dirty="0">
                          <a:effectLst/>
                        </a:rPr>
                        <a:t>):</a:t>
                      </a:r>
                      <a:endParaRPr lang="ru-RU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строжайший</a:t>
                      </a:r>
                      <a:endParaRPr lang="ru-RU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-</a:t>
                      </a:r>
                      <a:r>
                        <a:rPr lang="ru-RU" sz="2400" dirty="0" err="1">
                          <a:effectLst/>
                        </a:rPr>
                        <a:t>ейш</a:t>
                      </a:r>
                      <a:r>
                        <a:rPr lang="ru-RU" sz="2400" dirty="0">
                          <a:effectLst/>
                        </a:rPr>
                        <a:t> (</a:t>
                      </a:r>
                      <a:r>
                        <a:rPr lang="ru-RU" sz="2400" dirty="0" err="1">
                          <a:effectLst/>
                        </a:rPr>
                        <a:t>ий</a:t>
                      </a:r>
                      <a:r>
                        <a:rPr lang="ru-RU" sz="2400" dirty="0">
                          <a:effectLst/>
                        </a:rPr>
                        <a:t>):</a:t>
                      </a:r>
                      <a:endParaRPr lang="ru-RU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сильнейший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простая сравнит. степень +</a:t>
                      </a:r>
                      <a:endParaRPr lang="ru-RU" sz="20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всего (всех): глубже всех</a:t>
                      </a:r>
                      <a:endParaRPr lang="ru-RU" sz="20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наиболее (наименее) …:</a:t>
                      </a:r>
                      <a:endParaRPr lang="ru-RU" sz="20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наиболее качественный</a:t>
                      </a:r>
                      <a:endParaRPr lang="ru-RU" sz="20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самый глубокий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24208609"/>
                  </a:ext>
                </a:extLst>
              </a:tr>
              <a:tr h="6373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относительные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Не образуется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7261451"/>
                  </a:ext>
                </a:extLst>
              </a:tr>
              <a:tr h="6373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притяжательные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Не образуется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2083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6653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116</TotalTime>
  <Words>895</Words>
  <Application>Microsoft Office PowerPoint</Application>
  <PresentationFormat>Широкоэкранный</PresentationFormat>
  <Paragraphs>178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Calibri</vt:lpstr>
      <vt:lpstr>Cambria</vt:lpstr>
      <vt:lpstr>Rockwell</vt:lpstr>
      <vt:lpstr>Rockwell Condensed</vt:lpstr>
      <vt:lpstr>Times New Roman</vt:lpstr>
      <vt:lpstr>Wingdings</vt:lpstr>
      <vt:lpstr>Дерево</vt:lpstr>
      <vt:lpstr>Практикум по грамматике</vt:lpstr>
      <vt:lpstr>Образование форм слова</vt:lpstr>
      <vt:lpstr>Образование форм слова</vt:lpstr>
      <vt:lpstr>Презентация PowerPoint</vt:lpstr>
      <vt:lpstr>Презентация PowerPoint</vt:lpstr>
      <vt:lpstr>Образование форм слова</vt:lpstr>
      <vt:lpstr>Образование форм слова</vt:lpstr>
      <vt:lpstr>Образование форм слова</vt:lpstr>
      <vt:lpstr>Презентация PowerPoint</vt:lpstr>
      <vt:lpstr>Очень часто в заданиях ЕГЭ встречаются примеры, в которых допущены ошибки в образовании степеней сравнения прилагательных. Чтобы научиться их видеть, необходимо помнить следующее: НЕЛЬЗЯ смешивать простую и составную формы степеней сравнения.</vt:lpstr>
      <vt:lpstr>Трудные случаи образования форм глаголов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 каком предложении нарушена синтаксическая норма? </vt:lpstr>
      <vt:lpstr>В каком предложении нарушена синтаксическая норма? </vt:lpstr>
      <vt:lpstr>Какой из данных вариантов продолжения предложения синтаксически неверен?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315</dc:creator>
  <cp:lastModifiedBy>315</cp:lastModifiedBy>
  <cp:revision>5</cp:revision>
  <dcterms:created xsi:type="dcterms:W3CDTF">2018-05-21T08:17:22Z</dcterms:created>
  <dcterms:modified xsi:type="dcterms:W3CDTF">2018-11-15T13:22:52Z</dcterms:modified>
</cp:coreProperties>
</file>